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8" r:id="rId6"/>
  </p:sldIdLst>
  <p:sldSz cx="9144000" cy="6858000" type="screen4x3"/>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05E3B3-009A-FAA4-0452-D155CEF5CE66}" v="666" dt="2021-11-04T22:51:50.580"/>
    <p1510:client id="{5064A8B6-97CA-1CA2-9D7B-CDAACE17432D}" v="12" dt="2021-11-04T23:11:34.450"/>
    <p1510:client id="{D59AB3E1-8349-4F08-B896-E7FFBB7A9908}" v="3" dt="2021-11-04T20:46:47.498"/>
    <p1510:client id="{F7D715E8-2A80-04D2-2FFF-74B10BB4B50A}" v="1563" dt="2021-12-02T14:38:33.3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5" d="100"/>
          <a:sy n="115" d="100"/>
        </p:scale>
        <p:origin x="124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11684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4017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9054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7605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5887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4635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6190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1595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13717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6445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917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12/9/2021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6823248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autism.org.uk/advice-and-guidance/topics/physical-health/sleep/parents" TargetMode="External"/><Relationship Id="rId5" Type="http://schemas.openxmlformats.org/officeDocument/2006/relationships/hyperlink" Target="https://goodbyeanxietyhellojoy.com/sleep-anxiety-in-children/" TargetMode="External"/><Relationship Id="rId4" Type="http://schemas.openxmlformats.org/officeDocument/2006/relationships/hyperlink" Target="https://www.additudemag.com/add-and-sleep-apnea-problems-solution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eric.org.uk/poo-and-we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autism.org.uk/advice-and-guidance/topics/behaviour/toileting/parents" TargetMode="External"/><Relationship Id="rId4" Type="http://schemas.openxmlformats.org/officeDocument/2006/relationships/hyperlink" Target="https://www.kidshealth.org.nz/daytime-wet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ext, letter&#10;&#10;Description automatically generated">
            <a:extLst>
              <a:ext uri="{FF2B5EF4-FFF2-40B4-BE49-F238E27FC236}">
                <a16:creationId xmlns:a16="http://schemas.microsoft.com/office/drawing/2014/main" id="{6310D9E5-1935-43FB-A394-C80F30600072}"/>
              </a:ext>
            </a:extLst>
          </p:cNvPr>
          <p:cNvPicPr>
            <a:picLocks noChangeAspect="1"/>
          </p:cNvPicPr>
          <p:nvPr/>
        </p:nvPicPr>
        <p:blipFill>
          <a:blip r:embed="rId2"/>
          <a:stretch>
            <a:fillRect/>
          </a:stretch>
        </p:blipFill>
        <p:spPr>
          <a:xfrm>
            <a:off x="-51758" y="-4134"/>
            <a:ext cx="1886310" cy="1699045"/>
          </a:xfrm>
          <a:prstGeom prst="rect">
            <a:avLst/>
          </a:prstGeom>
        </p:spPr>
      </p:pic>
      <p:sp>
        <p:nvSpPr>
          <p:cNvPr id="6" name="TextBox 5">
            <a:extLst>
              <a:ext uri="{FF2B5EF4-FFF2-40B4-BE49-F238E27FC236}">
                <a16:creationId xmlns:a16="http://schemas.microsoft.com/office/drawing/2014/main" id="{889B92E3-D985-4238-B0D5-315F8AF7DABE}"/>
              </a:ext>
            </a:extLst>
          </p:cNvPr>
          <p:cNvSpPr txBox="1"/>
          <p:nvPr/>
        </p:nvSpPr>
        <p:spPr>
          <a:xfrm>
            <a:off x="69011" y="4313208"/>
            <a:ext cx="2751826" cy="2462213"/>
          </a:xfrm>
          <a:prstGeom prst="rect">
            <a:avLst/>
          </a:prstGeom>
          <a:solidFill>
            <a:srgbClr val="A4C2EB"/>
          </a:solidFill>
          <a:ln w="28575">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dirty="0">
                <a:solidFill>
                  <a:srgbClr val="191A1A"/>
                </a:solidFill>
                <a:latin typeface="Calibri"/>
                <a:cs typeface="Calibri"/>
              </a:rPr>
              <a:t>Children on the autism spectrum and with ADHD can struggle to fall and stay asleep, they often sleep LESS than their neurotypical peers due to impairments of the body’s circadian rhythms, abnormalities in melatonin levels, an inability to understand social cues, feelings of anxiety, and sensory processing issues.</a:t>
            </a:r>
            <a:r>
              <a:rPr lang="en-GB" sz="1400" dirty="0">
                <a:solidFill>
                  <a:srgbClr val="191A1A"/>
                </a:solidFill>
                <a:latin typeface="Calibri"/>
                <a:ea typeface="Open Sans"/>
                <a:cs typeface="Open Sans"/>
              </a:rPr>
              <a:t> </a:t>
            </a:r>
            <a:endParaRPr lang="en-GB" dirty="0">
              <a:latin typeface="Calibri"/>
              <a:cs typeface="Calibri"/>
            </a:endParaRPr>
          </a:p>
        </p:txBody>
      </p:sp>
      <p:graphicFrame>
        <p:nvGraphicFramePr>
          <p:cNvPr id="8" name="Table 7">
            <a:extLst>
              <a:ext uri="{FF2B5EF4-FFF2-40B4-BE49-F238E27FC236}">
                <a16:creationId xmlns:a16="http://schemas.microsoft.com/office/drawing/2014/main" id="{1B418557-99BB-48CB-A621-39C867FA4727}"/>
              </a:ext>
            </a:extLst>
          </p:cNvPr>
          <p:cNvGraphicFramePr>
            <a:graphicFrameLocks noGrp="1"/>
          </p:cNvGraphicFramePr>
          <p:nvPr>
            <p:extLst>
              <p:ext uri="{D42A27DB-BD31-4B8C-83A1-F6EECF244321}">
                <p14:modId xmlns:p14="http://schemas.microsoft.com/office/powerpoint/2010/main" val="3436959758"/>
              </p:ext>
            </p:extLst>
          </p:nvPr>
        </p:nvGraphicFramePr>
        <p:xfrm>
          <a:off x="1716656" y="60384"/>
          <a:ext cx="7371093" cy="3870960"/>
        </p:xfrm>
        <a:graphic>
          <a:graphicData uri="http://schemas.openxmlformats.org/drawingml/2006/table">
            <a:tbl>
              <a:tblPr firstRow="1" bandRow="1">
                <a:tableStyleId>{5C22544A-7EE6-4342-B048-85BDC9FD1C3A}</a:tableStyleId>
              </a:tblPr>
              <a:tblGrid>
                <a:gridCol w="7371093">
                  <a:extLst>
                    <a:ext uri="{9D8B030D-6E8A-4147-A177-3AD203B41FA5}">
                      <a16:colId xmlns:a16="http://schemas.microsoft.com/office/drawing/2014/main" val="2116590043"/>
                    </a:ext>
                  </a:extLst>
                </a:gridCol>
              </a:tblGrid>
              <a:tr h="0">
                <a:tc>
                  <a:txBody>
                    <a:bodyPr/>
                    <a:lstStyle/>
                    <a:p>
                      <a:pPr lvl="0" algn="ctr">
                        <a:buNone/>
                      </a:pPr>
                      <a:r>
                        <a:rPr lang="en-GB" sz="1600" b="1" dirty="0">
                          <a:solidFill>
                            <a:schemeClr val="tx1"/>
                          </a:solidFill>
                          <a:effectLst/>
                        </a:rPr>
                        <a:t>SEND and Sleep</a:t>
                      </a:r>
                      <a:r>
                        <a:rPr lang="en-GB" sz="1400" b="0" dirty="0">
                          <a:solidFill>
                            <a:schemeClr val="tx1"/>
                          </a:solidFill>
                          <a:effectLst/>
                        </a:rPr>
                        <a:t> </a:t>
                      </a:r>
                      <a:endParaRPr lang="en-GB" b="0" dirty="0">
                        <a:solidFill>
                          <a:schemeClr val="tx1"/>
                        </a:solidFill>
                        <a:effectLst/>
                      </a:endParaRPr>
                    </a:p>
                  </a:txBody>
                  <a:tcPr/>
                </a:tc>
                <a:extLst>
                  <a:ext uri="{0D108BD9-81ED-4DB2-BD59-A6C34878D82A}">
                    <a16:rowId xmlns:a16="http://schemas.microsoft.com/office/drawing/2014/main" val="112247174"/>
                  </a:ext>
                </a:extLst>
              </a:tr>
              <a:tr h="0">
                <a:tc>
                  <a:txBody>
                    <a:bodyPr/>
                    <a:lstStyle/>
                    <a:p>
                      <a:pPr rtl="0" fontAlgn="base"/>
                      <a:r>
                        <a:rPr lang="en-GB" sz="1400" dirty="0">
                          <a:effectLst/>
                        </a:rPr>
                        <a:t>Don’t give up – You need to follow through on your commitment to their sleep even when it gets hard, so who do you have to support you to support them? Think about what happens at weekends and school holidays, are you still being consistent? </a:t>
                      </a:r>
                      <a:endParaRPr lang="en-GB" dirty="0">
                        <a:effectLst/>
                      </a:endParaRPr>
                    </a:p>
                  </a:txBody>
                  <a:tcPr/>
                </a:tc>
                <a:extLst>
                  <a:ext uri="{0D108BD9-81ED-4DB2-BD59-A6C34878D82A}">
                    <a16:rowId xmlns:a16="http://schemas.microsoft.com/office/drawing/2014/main" val="303535795"/>
                  </a:ext>
                </a:extLst>
              </a:tr>
              <a:tr h="0">
                <a:tc>
                  <a:txBody>
                    <a:bodyPr/>
                    <a:lstStyle/>
                    <a:p>
                      <a:pPr rtl="0" fontAlgn="base"/>
                      <a:r>
                        <a:rPr lang="en-GB" sz="1400" dirty="0">
                          <a:effectLst/>
                        </a:rPr>
                        <a:t>Move and Munch – Get moving in the afternoons, give their bodies a reason to need sleep, then watch those sugars after lunch, their bodies may not have burnt through the additional energy rush</a:t>
                      </a:r>
                      <a:endParaRPr lang="en-GB" dirty="0">
                        <a:effectLst/>
                      </a:endParaRPr>
                    </a:p>
                  </a:txBody>
                  <a:tcPr/>
                </a:tc>
                <a:extLst>
                  <a:ext uri="{0D108BD9-81ED-4DB2-BD59-A6C34878D82A}">
                    <a16:rowId xmlns:a16="http://schemas.microsoft.com/office/drawing/2014/main" val="589818133"/>
                  </a:ext>
                </a:extLst>
              </a:tr>
              <a:tr h="0">
                <a:tc>
                  <a:txBody>
                    <a:bodyPr/>
                    <a:lstStyle/>
                    <a:p>
                      <a:pPr rtl="0" fontAlgn="base"/>
                      <a:r>
                        <a:rPr lang="en-GB" sz="1400" dirty="0">
                          <a:effectLst/>
                        </a:rPr>
                        <a:t>Be Prepared – You all know about bedtime routines and the nourishment this provides is vital to good sleep, so calm the environment and help their brains and senses de-stimulate from the day </a:t>
                      </a:r>
                      <a:endParaRPr lang="en-GB" dirty="0">
                        <a:effectLst/>
                      </a:endParaRPr>
                    </a:p>
                  </a:txBody>
                  <a:tcPr/>
                </a:tc>
                <a:extLst>
                  <a:ext uri="{0D108BD9-81ED-4DB2-BD59-A6C34878D82A}">
                    <a16:rowId xmlns:a16="http://schemas.microsoft.com/office/drawing/2014/main" val="1365489546"/>
                  </a:ext>
                </a:extLst>
              </a:tr>
              <a:tr h="0">
                <a:tc>
                  <a:txBody>
                    <a:bodyPr/>
                    <a:lstStyle/>
                    <a:p>
                      <a:pPr rtl="0" fontAlgn="base"/>
                      <a:r>
                        <a:rPr lang="en-GB" sz="1400" dirty="0">
                          <a:effectLst/>
                        </a:rPr>
                        <a:t>Ask for Help – Family, Friends, School Nurse, GP – If after 3 weeks you can proudly say you have stuck to your changes then get some help for your child and yourself</a:t>
                      </a:r>
                      <a:endParaRPr lang="en-GB" dirty="0">
                        <a:effectLst/>
                      </a:endParaRPr>
                    </a:p>
                  </a:txBody>
                  <a:tcPr/>
                </a:tc>
                <a:extLst>
                  <a:ext uri="{0D108BD9-81ED-4DB2-BD59-A6C34878D82A}">
                    <a16:rowId xmlns:a16="http://schemas.microsoft.com/office/drawing/2014/main" val="3389385527"/>
                  </a:ext>
                </a:extLst>
              </a:tr>
              <a:tr h="0">
                <a:tc>
                  <a:txBody>
                    <a:bodyPr/>
                    <a:lstStyle/>
                    <a:p>
                      <a:pPr lvl="0">
                        <a:buNone/>
                      </a:pPr>
                      <a:r>
                        <a:rPr lang="en-GB" sz="1400" dirty="0">
                          <a:effectLst/>
                        </a:rPr>
                        <a:t>Kindness and Resilience – No child (or parent!) wants to be lacking in sleep, there is something that isn't quite working right </a:t>
                      </a:r>
                      <a:r>
                        <a:rPr lang="en-GB" sz="1400" b="1" dirty="0">
                          <a:effectLst/>
                        </a:rPr>
                        <a:t>yet</a:t>
                      </a:r>
                      <a:r>
                        <a:rPr lang="en-GB" sz="1400" b="0" dirty="0">
                          <a:effectLst/>
                        </a:rPr>
                        <a:t>, so</a:t>
                      </a:r>
                      <a:r>
                        <a:rPr lang="en-GB" sz="1400" dirty="0">
                          <a:effectLst/>
                        </a:rPr>
                        <a:t> work together, help your child to be a part of the solution ♥♥</a:t>
                      </a:r>
                    </a:p>
                  </a:txBody>
                  <a:tcPr/>
                </a:tc>
                <a:extLst>
                  <a:ext uri="{0D108BD9-81ED-4DB2-BD59-A6C34878D82A}">
                    <a16:rowId xmlns:a16="http://schemas.microsoft.com/office/drawing/2014/main" val="575061368"/>
                  </a:ext>
                </a:extLst>
              </a:tr>
              <a:tr h="0">
                <a:tc>
                  <a:txBody>
                    <a:bodyPr/>
                    <a:lstStyle/>
                    <a:p>
                      <a:pPr lvl="0">
                        <a:buNone/>
                      </a:pPr>
                      <a:r>
                        <a:rPr lang="en-GB" sz="1400" b="0" i="0" u="none" strike="noStrike" noProof="0" dirty="0">
                          <a:solidFill>
                            <a:schemeClr val="tx1"/>
                          </a:solidFill>
                          <a:effectLst/>
                          <a:latin typeface="Calibri"/>
                        </a:rPr>
                        <a:t>Prioritize Sleep – Set aside 3 weeks to make a change and stick with it. </a:t>
                      </a:r>
                      <a:endParaRPr lang="en-GB" sz="1400" b="1" i="0" u="none" strike="noStrike" noProof="0" dirty="0">
                        <a:effectLst/>
                        <a:latin typeface="Calibri"/>
                      </a:endParaRPr>
                    </a:p>
                    <a:p>
                      <a:pPr lvl="0">
                        <a:buNone/>
                      </a:pPr>
                      <a:r>
                        <a:rPr lang="en-GB" sz="1400" b="0" i="0" u="none" strike="noStrike" noProof="0" dirty="0">
                          <a:solidFill>
                            <a:schemeClr val="tx1"/>
                          </a:solidFill>
                          <a:effectLst/>
                          <a:latin typeface="Calibri"/>
                        </a:rPr>
                        <a:t>Pushing back sleep by 1 hour has shown to increase the quality for the shorter amount of time as tiredness levels are higher, it may seem counterintuitive but try it</a:t>
                      </a:r>
                      <a:endParaRPr lang="en-GB" dirty="0"/>
                    </a:p>
                  </a:txBody>
                  <a:tcPr/>
                </a:tc>
                <a:extLst>
                  <a:ext uri="{0D108BD9-81ED-4DB2-BD59-A6C34878D82A}">
                    <a16:rowId xmlns:a16="http://schemas.microsoft.com/office/drawing/2014/main" val="2592503163"/>
                  </a:ext>
                </a:extLst>
              </a:tr>
            </a:tbl>
          </a:graphicData>
        </a:graphic>
      </p:graphicFrame>
      <p:pic>
        <p:nvPicPr>
          <p:cNvPr id="9" name="Picture 9" descr="Diagram&#10;&#10;Description automatically generated">
            <a:extLst>
              <a:ext uri="{FF2B5EF4-FFF2-40B4-BE49-F238E27FC236}">
                <a16:creationId xmlns:a16="http://schemas.microsoft.com/office/drawing/2014/main" id="{91E0761D-991D-44D6-BF45-AD4AA5F7A30D}"/>
              </a:ext>
            </a:extLst>
          </p:cNvPr>
          <p:cNvPicPr>
            <a:picLocks noChangeAspect="1"/>
          </p:cNvPicPr>
          <p:nvPr/>
        </p:nvPicPr>
        <p:blipFill>
          <a:blip r:embed="rId3"/>
          <a:stretch>
            <a:fillRect/>
          </a:stretch>
        </p:blipFill>
        <p:spPr>
          <a:xfrm>
            <a:off x="6323163" y="5297877"/>
            <a:ext cx="2743200" cy="1558866"/>
          </a:xfrm>
          <a:prstGeom prst="rect">
            <a:avLst/>
          </a:prstGeom>
        </p:spPr>
      </p:pic>
      <p:sp>
        <p:nvSpPr>
          <p:cNvPr id="10" name="TextBox 9">
            <a:extLst>
              <a:ext uri="{FF2B5EF4-FFF2-40B4-BE49-F238E27FC236}">
                <a16:creationId xmlns:a16="http://schemas.microsoft.com/office/drawing/2014/main" id="{A092B790-86D1-4BC6-945D-A0B8A9FF6E16}"/>
              </a:ext>
            </a:extLst>
          </p:cNvPr>
          <p:cNvSpPr txBox="1"/>
          <p:nvPr/>
        </p:nvSpPr>
        <p:spPr>
          <a:xfrm>
            <a:off x="6340415" y="6668219"/>
            <a:ext cx="2751826" cy="188178"/>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dirty="0">
              <a:cs typeface="Calibri"/>
            </a:endParaRPr>
          </a:p>
        </p:txBody>
      </p:sp>
      <p:sp>
        <p:nvSpPr>
          <p:cNvPr id="11" name="TextBox 10">
            <a:extLst>
              <a:ext uri="{FF2B5EF4-FFF2-40B4-BE49-F238E27FC236}">
                <a16:creationId xmlns:a16="http://schemas.microsoft.com/office/drawing/2014/main" id="{8DCEA9EE-39F2-468D-AD27-E365BEB19613}"/>
              </a:ext>
            </a:extLst>
          </p:cNvPr>
          <p:cNvSpPr txBox="1"/>
          <p:nvPr/>
        </p:nvSpPr>
        <p:spPr>
          <a:xfrm>
            <a:off x="2920580" y="4093773"/>
            <a:ext cx="6142007"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1200" dirty="0">
              <a:ea typeface="+mn-lt"/>
              <a:cs typeface="+mn-lt"/>
            </a:endParaRPr>
          </a:p>
          <a:p>
            <a:r>
              <a:rPr lang="en-GB" sz="1200" dirty="0">
                <a:ea typeface="+mn-lt"/>
                <a:cs typeface="+mn-lt"/>
                <a:hlinkClick r:id="rId4"/>
              </a:rPr>
              <a:t>ADD and Sleep Apnea: How Sleep Issues Can Look Like ADHD (additudemag.com)</a:t>
            </a:r>
            <a:endParaRPr lang="en-US">
              <a:cs typeface="Calibri"/>
            </a:endParaRPr>
          </a:p>
          <a:p>
            <a:endParaRPr lang="en-GB" sz="1200" dirty="0">
              <a:ea typeface="+mn-lt"/>
              <a:cs typeface="+mn-lt"/>
            </a:endParaRPr>
          </a:p>
          <a:p>
            <a:r>
              <a:rPr lang="en-GB" sz="1200" dirty="0">
                <a:ea typeface="+mn-lt"/>
                <a:cs typeface="+mn-lt"/>
                <a:hlinkClick r:id="rId5"/>
              </a:rPr>
              <a:t>Sleep Anxiety in Children - Good Bye Anxiety, Hello Joy (goodbyeanxietyhellojoy.com)</a:t>
            </a:r>
          </a:p>
          <a:p>
            <a:endParaRPr lang="en-GB" sz="1200" dirty="0">
              <a:cs typeface="Calibri" panose="020F0502020204030204"/>
            </a:endParaRPr>
          </a:p>
          <a:p>
            <a:r>
              <a:rPr lang="en-GB" sz="1200" dirty="0">
                <a:cs typeface="Calibri" panose="020F0502020204030204"/>
                <a:hlinkClick r:id="rId6"/>
              </a:rPr>
              <a:t>Parents and families (autism.org.uk)</a:t>
            </a:r>
            <a:endParaRPr lang="en-US" sz="1200">
              <a:ea typeface="+mn-lt"/>
              <a:cs typeface="+mn-lt"/>
            </a:endParaRPr>
          </a:p>
          <a:p>
            <a:endParaRPr lang="en-GB" sz="1200" dirty="0">
              <a:ea typeface="+mn-lt"/>
              <a:cs typeface="+mn-lt"/>
            </a:endParaRPr>
          </a:p>
          <a:p>
            <a:endParaRPr lang="en-GB" sz="1200" b="1" dirty="0">
              <a:solidFill>
                <a:schemeClr val="accent1"/>
              </a:solidFill>
              <a:cs typeface="Calibri" panose="020F0502020204030204"/>
            </a:endParaRPr>
          </a:p>
          <a:p>
            <a:endParaRPr lang="en-GB" sz="1200" dirty="0">
              <a:cs typeface="Calibri" panose="020F0502020204030204"/>
            </a:endParaRPr>
          </a:p>
          <a:p>
            <a:endParaRPr lang="en-GB" sz="1200" dirty="0">
              <a:cs typeface="Calibri" panose="020F0502020204030204"/>
            </a:endParaRPr>
          </a:p>
        </p:txBody>
      </p:sp>
      <p:sp>
        <p:nvSpPr>
          <p:cNvPr id="12" name="TextBox 11">
            <a:extLst>
              <a:ext uri="{FF2B5EF4-FFF2-40B4-BE49-F238E27FC236}">
                <a16:creationId xmlns:a16="http://schemas.microsoft.com/office/drawing/2014/main" id="{32D2F7E8-AC84-4667-9C3C-DDDD95EDD3DA}"/>
              </a:ext>
            </a:extLst>
          </p:cNvPr>
          <p:cNvSpPr txBox="1"/>
          <p:nvPr/>
        </p:nvSpPr>
        <p:spPr>
          <a:xfrm>
            <a:off x="70091" y="1562460"/>
            <a:ext cx="1604513" cy="2062103"/>
          </a:xfrm>
          <a:prstGeom prst="rect">
            <a:avLst/>
          </a:prstGeom>
          <a:solidFill>
            <a:schemeClr val="accent1">
              <a:lumMod val="40000"/>
              <a:lumOff val="60000"/>
            </a:schemeClr>
          </a:solidFill>
          <a:ln w="28575">
            <a:solidFill>
              <a:schemeClr val="accent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dirty="0">
                <a:solidFill>
                  <a:schemeClr val="tx1"/>
                </a:solidFill>
              </a:rPr>
              <a:t>Jo's Top tips:</a:t>
            </a:r>
            <a:endParaRPr lang="en-GB" sz="1600" dirty="0">
              <a:solidFill>
                <a:schemeClr val="tx1"/>
              </a:solidFill>
              <a:cs typeface="Calibri"/>
            </a:endParaRPr>
          </a:p>
          <a:p>
            <a:pPr algn="ctr"/>
            <a:endParaRPr lang="en-GB" sz="1600" dirty="0">
              <a:solidFill>
                <a:schemeClr val="tx1"/>
              </a:solidFill>
              <a:cs typeface="Calibri"/>
            </a:endParaRPr>
          </a:p>
          <a:p>
            <a:pPr algn="ctr"/>
            <a:r>
              <a:rPr lang="en-GB" sz="1600" dirty="0">
                <a:solidFill>
                  <a:schemeClr val="tx1"/>
                </a:solidFill>
                <a:cs typeface="Calibri"/>
              </a:rPr>
              <a:t>Ball of Wool</a:t>
            </a:r>
          </a:p>
          <a:p>
            <a:pPr algn="ctr"/>
            <a:endParaRPr lang="en-GB" sz="1600" dirty="0">
              <a:solidFill>
                <a:schemeClr val="tx1"/>
              </a:solidFill>
              <a:cs typeface="Calibri"/>
            </a:endParaRPr>
          </a:p>
          <a:p>
            <a:pPr algn="ctr"/>
            <a:r>
              <a:rPr lang="en-GB" sz="1600" dirty="0">
                <a:solidFill>
                  <a:schemeClr val="tx1"/>
                </a:solidFill>
                <a:cs typeface="Calibri"/>
              </a:rPr>
              <a:t>Draft Excluder Dogs</a:t>
            </a:r>
          </a:p>
          <a:p>
            <a:pPr algn="ctr"/>
            <a:endParaRPr lang="en-GB" sz="1600" dirty="0">
              <a:solidFill>
                <a:schemeClr val="tx1"/>
              </a:solidFill>
              <a:cs typeface="Calibri"/>
            </a:endParaRPr>
          </a:p>
          <a:p>
            <a:pPr algn="ctr"/>
            <a:r>
              <a:rPr lang="en-GB" sz="1600" dirty="0">
                <a:solidFill>
                  <a:schemeClr val="tx1"/>
                </a:solidFill>
                <a:cs typeface="Calibri"/>
              </a:rPr>
              <a:t>Being Honest</a:t>
            </a:r>
          </a:p>
        </p:txBody>
      </p:sp>
      <p:sp>
        <p:nvSpPr>
          <p:cNvPr id="13" name="Heart 12">
            <a:extLst>
              <a:ext uri="{FF2B5EF4-FFF2-40B4-BE49-F238E27FC236}">
                <a16:creationId xmlns:a16="http://schemas.microsoft.com/office/drawing/2014/main" id="{6C1EE6EC-58CC-4E09-BF37-112F6BBB8A59}"/>
              </a:ext>
            </a:extLst>
          </p:cNvPr>
          <p:cNvSpPr/>
          <p:nvPr/>
        </p:nvSpPr>
        <p:spPr>
          <a:xfrm>
            <a:off x="4301885" y="5755436"/>
            <a:ext cx="992037" cy="914400"/>
          </a:xfrm>
          <a:prstGeom prst="heart">
            <a:avLst/>
          </a:prstGeom>
          <a:solidFill>
            <a:srgbClr val="A4C2EB"/>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cs typeface="Calibri"/>
              </a:rPr>
              <a:t>kindness</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5" descr="Text, letter&#10;&#10;Description automatically generated">
            <a:extLst>
              <a:ext uri="{FF2B5EF4-FFF2-40B4-BE49-F238E27FC236}">
                <a16:creationId xmlns:a16="http://schemas.microsoft.com/office/drawing/2014/main" id="{6310D9E5-1935-43FB-A394-C80F30600072}"/>
              </a:ext>
            </a:extLst>
          </p:cNvPr>
          <p:cNvPicPr>
            <a:picLocks noChangeAspect="1"/>
          </p:cNvPicPr>
          <p:nvPr/>
        </p:nvPicPr>
        <p:blipFill>
          <a:blip r:embed="rId2"/>
          <a:stretch>
            <a:fillRect/>
          </a:stretch>
        </p:blipFill>
        <p:spPr>
          <a:xfrm>
            <a:off x="-51758" y="-4134"/>
            <a:ext cx="1886310" cy="1699045"/>
          </a:xfrm>
          <a:prstGeom prst="rect">
            <a:avLst/>
          </a:prstGeom>
        </p:spPr>
      </p:pic>
      <p:sp>
        <p:nvSpPr>
          <p:cNvPr id="6" name="TextBox 5">
            <a:extLst>
              <a:ext uri="{FF2B5EF4-FFF2-40B4-BE49-F238E27FC236}">
                <a16:creationId xmlns:a16="http://schemas.microsoft.com/office/drawing/2014/main" id="{889B92E3-D985-4238-B0D5-315F8AF7DABE}"/>
              </a:ext>
            </a:extLst>
          </p:cNvPr>
          <p:cNvSpPr txBox="1"/>
          <p:nvPr/>
        </p:nvSpPr>
        <p:spPr>
          <a:xfrm>
            <a:off x="120769" y="3830128"/>
            <a:ext cx="2855342" cy="2462213"/>
          </a:xfrm>
          <a:prstGeom prst="rect">
            <a:avLst/>
          </a:prstGeom>
          <a:solidFill>
            <a:schemeClr val="accent4">
              <a:lumMod val="40000"/>
              <a:lumOff val="60000"/>
            </a:schemeClr>
          </a:solidFill>
          <a:ln w="28575">
            <a:solidFill>
              <a:schemeClr val="accent4">
                <a:lumMod val="60000"/>
                <a:lumOff val="4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dirty="0">
                <a:solidFill>
                  <a:srgbClr val="191A1A"/>
                </a:solidFill>
                <a:latin typeface="Calibri"/>
                <a:cs typeface="Calibri"/>
              </a:rPr>
              <a:t>Children With ASD/ ADHD are </a:t>
            </a:r>
            <a:r>
              <a:rPr lang="en-GB" sz="1400" b="1" dirty="0">
                <a:solidFill>
                  <a:srgbClr val="191A1A"/>
                </a:solidFill>
                <a:latin typeface="Calibri"/>
                <a:cs typeface="Calibri"/>
              </a:rPr>
              <a:t>3 x</a:t>
            </a:r>
            <a:r>
              <a:rPr lang="en-GB" sz="1400" dirty="0">
                <a:solidFill>
                  <a:srgbClr val="191A1A"/>
                </a:solidFill>
                <a:latin typeface="Calibri"/>
                <a:cs typeface="Calibri"/>
              </a:rPr>
              <a:t> more likely to struggle. They often struggle</a:t>
            </a:r>
            <a:r>
              <a:rPr lang="en-GB" sz="1400" dirty="0">
                <a:solidFill>
                  <a:srgbClr val="191A1A"/>
                </a:solidFill>
                <a:latin typeface="Calibri"/>
                <a:ea typeface="Open Sans"/>
                <a:cs typeface="Calibri"/>
              </a:rPr>
              <a:t> into their teenage years commonly associated with a delay in development of the central nervous system. Children can struggle with voiding dysfunction (the difference between the involuntary bladder control and the over or under control of the sphincter. Our SEND children can have higher levels</a:t>
            </a:r>
          </a:p>
        </p:txBody>
      </p:sp>
      <p:graphicFrame>
        <p:nvGraphicFramePr>
          <p:cNvPr id="8" name="Table 7">
            <a:extLst>
              <a:ext uri="{FF2B5EF4-FFF2-40B4-BE49-F238E27FC236}">
                <a16:creationId xmlns:a16="http://schemas.microsoft.com/office/drawing/2014/main" id="{1B418557-99BB-48CB-A621-39C867FA4727}"/>
              </a:ext>
            </a:extLst>
          </p:cNvPr>
          <p:cNvGraphicFramePr>
            <a:graphicFrameLocks noGrp="1"/>
          </p:cNvGraphicFramePr>
          <p:nvPr>
            <p:extLst>
              <p:ext uri="{D42A27DB-BD31-4B8C-83A1-F6EECF244321}">
                <p14:modId xmlns:p14="http://schemas.microsoft.com/office/powerpoint/2010/main" val="3309747236"/>
              </p:ext>
            </p:extLst>
          </p:nvPr>
        </p:nvGraphicFramePr>
        <p:xfrm>
          <a:off x="1759788" y="60384"/>
          <a:ext cx="7327957" cy="3657600"/>
        </p:xfrm>
        <a:graphic>
          <a:graphicData uri="http://schemas.openxmlformats.org/drawingml/2006/table">
            <a:tbl>
              <a:tblPr firstRow="1" bandRow="1">
                <a:tableStyleId>{D27102A9-8310-4765-A935-A1911B00CA55}</a:tableStyleId>
              </a:tblPr>
              <a:tblGrid>
                <a:gridCol w="7327957">
                  <a:extLst>
                    <a:ext uri="{9D8B030D-6E8A-4147-A177-3AD203B41FA5}">
                      <a16:colId xmlns:a16="http://schemas.microsoft.com/office/drawing/2014/main" val="2116590043"/>
                    </a:ext>
                  </a:extLst>
                </a:gridCol>
              </a:tblGrid>
              <a:tr h="0">
                <a:tc>
                  <a:txBody>
                    <a:bodyPr/>
                    <a:lstStyle/>
                    <a:p>
                      <a:pPr lvl="0" algn="ctr">
                        <a:buNone/>
                      </a:pPr>
                      <a:r>
                        <a:rPr lang="en-GB" sz="1600" dirty="0">
                          <a:effectLst/>
                        </a:rPr>
                        <a:t>SEND and Toileting</a:t>
                      </a:r>
                      <a:r>
                        <a:rPr lang="en-GB" sz="1400" dirty="0">
                          <a:effectLst/>
                        </a:rPr>
                        <a:t> </a:t>
                      </a:r>
                      <a:endParaRPr lang="en-GB" dirty="0">
                        <a:effectLst/>
                      </a:endParaRPr>
                    </a:p>
                  </a:txBody>
                  <a:tcPr/>
                </a:tc>
                <a:extLst>
                  <a:ext uri="{0D108BD9-81ED-4DB2-BD59-A6C34878D82A}">
                    <a16:rowId xmlns:a16="http://schemas.microsoft.com/office/drawing/2014/main" val="112247174"/>
                  </a:ext>
                </a:extLst>
              </a:tr>
              <a:tr h="0">
                <a:tc>
                  <a:txBody>
                    <a:bodyPr/>
                    <a:lstStyle/>
                    <a:p>
                      <a:pPr rtl="0" fontAlgn="base"/>
                      <a:r>
                        <a:rPr lang="en-GB" sz="1400" dirty="0">
                          <a:effectLst/>
                        </a:rPr>
                        <a:t>Don’t give up – You need to follow through on your commitment to their toileting needs even when it gets hard, so who do you have to support you to support them? Think about what happens at weekends and school holidays, are you still being consistent? </a:t>
                      </a:r>
                      <a:endParaRPr lang="en-GB" dirty="0">
                        <a:effectLst/>
                      </a:endParaRPr>
                    </a:p>
                  </a:txBody>
                  <a:tcPr/>
                </a:tc>
                <a:extLst>
                  <a:ext uri="{0D108BD9-81ED-4DB2-BD59-A6C34878D82A}">
                    <a16:rowId xmlns:a16="http://schemas.microsoft.com/office/drawing/2014/main" val="303535795"/>
                  </a:ext>
                </a:extLst>
              </a:tr>
              <a:tr h="0">
                <a:tc>
                  <a:txBody>
                    <a:bodyPr/>
                    <a:lstStyle/>
                    <a:p>
                      <a:pPr rtl="0" fontAlgn="base"/>
                      <a:r>
                        <a:rPr lang="en-GB" sz="1400" dirty="0">
                          <a:effectLst/>
                        </a:rPr>
                        <a:t>Practise ALOT – Drink and toilet as much as you can, a minimum of 7 times a day. Support with any anxiety and use school holidays as a safe time to practice increases in liquids.</a:t>
                      </a:r>
                      <a:endParaRPr lang="en-GB" dirty="0">
                        <a:effectLst/>
                      </a:endParaRPr>
                    </a:p>
                  </a:txBody>
                  <a:tcPr/>
                </a:tc>
                <a:extLst>
                  <a:ext uri="{0D108BD9-81ED-4DB2-BD59-A6C34878D82A}">
                    <a16:rowId xmlns:a16="http://schemas.microsoft.com/office/drawing/2014/main" val="589818133"/>
                  </a:ext>
                </a:extLst>
              </a:tr>
              <a:tr h="0">
                <a:tc>
                  <a:txBody>
                    <a:bodyPr/>
                    <a:lstStyle/>
                    <a:p>
                      <a:pPr rtl="0" fontAlgn="base"/>
                      <a:r>
                        <a:rPr lang="en-GB" sz="1400" dirty="0">
                          <a:effectLst/>
                        </a:rPr>
                        <a:t>Be Prepared – You all know water and a healthy diet is the baseline for our health so calm the environment around them as what goes in, must come out!</a:t>
                      </a:r>
                    </a:p>
                  </a:txBody>
                  <a:tcPr/>
                </a:tc>
                <a:extLst>
                  <a:ext uri="{0D108BD9-81ED-4DB2-BD59-A6C34878D82A}">
                    <a16:rowId xmlns:a16="http://schemas.microsoft.com/office/drawing/2014/main" val="1365489546"/>
                  </a:ext>
                </a:extLst>
              </a:tr>
              <a:tr h="0">
                <a:tc>
                  <a:txBody>
                    <a:bodyPr/>
                    <a:lstStyle/>
                    <a:p>
                      <a:pPr rtl="0" fontAlgn="base"/>
                      <a:r>
                        <a:rPr lang="en-GB" sz="1400" dirty="0">
                          <a:effectLst/>
                        </a:rPr>
                        <a:t>Ask for Help – Family, Friends, School Nurse, GP – If after 3 weeks you can proudly say you have stuck to your changes then get some help for your child and yourself.</a:t>
                      </a:r>
                      <a:endParaRPr lang="en-GB" dirty="0">
                        <a:effectLst/>
                      </a:endParaRPr>
                    </a:p>
                  </a:txBody>
                  <a:tcPr/>
                </a:tc>
                <a:extLst>
                  <a:ext uri="{0D108BD9-81ED-4DB2-BD59-A6C34878D82A}">
                    <a16:rowId xmlns:a16="http://schemas.microsoft.com/office/drawing/2014/main" val="3389385527"/>
                  </a:ext>
                </a:extLst>
              </a:tr>
              <a:tr h="0">
                <a:tc>
                  <a:txBody>
                    <a:bodyPr/>
                    <a:lstStyle/>
                    <a:p>
                      <a:pPr lvl="0">
                        <a:buNone/>
                      </a:pPr>
                      <a:r>
                        <a:rPr lang="en-GB" sz="1400" dirty="0">
                          <a:effectLst/>
                        </a:rPr>
                        <a:t>Kindness and Resilience – No child (or parent) wants to be incontinent, there is something that isn't quite working right yet, so talk together and help your child to be a part of the solution ♥♥</a:t>
                      </a:r>
                    </a:p>
                  </a:txBody>
                  <a:tcPr/>
                </a:tc>
                <a:extLst>
                  <a:ext uri="{0D108BD9-81ED-4DB2-BD59-A6C34878D82A}">
                    <a16:rowId xmlns:a16="http://schemas.microsoft.com/office/drawing/2014/main" val="575061368"/>
                  </a:ext>
                </a:extLst>
              </a:tr>
              <a:tr h="0">
                <a:tc>
                  <a:txBody>
                    <a:bodyPr/>
                    <a:lstStyle/>
                    <a:p>
                      <a:pPr lvl="0">
                        <a:buNone/>
                      </a:pPr>
                      <a:r>
                        <a:rPr lang="en-GB" sz="1400" u="none" strike="noStrike" noProof="0" dirty="0">
                          <a:effectLst/>
                        </a:rPr>
                        <a:t>Prioritize Drinking – A 9-year-old should have 1800ml of non-food based liquids a day...try measuring it all out! What are they drinking? When are they drinking? When are they toileting?</a:t>
                      </a:r>
                      <a:endParaRPr lang="en-GB" dirty="0"/>
                    </a:p>
                  </a:txBody>
                  <a:tcPr/>
                </a:tc>
                <a:extLst>
                  <a:ext uri="{0D108BD9-81ED-4DB2-BD59-A6C34878D82A}">
                    <a16:rowId xmlns:a16="http://schemas.microsoft.com/office/drawing/2014/main" val="2592503163"/>
                  </a:ext>
                </a:extLst>
              </a:tr>
            </a:tbl>
          </a:graphicData>
        </a:graphic>
      </p:graphicFrame>
      <p:sp>
        <p:nvSpPr>
          <p:cNvPr id="11" name="TextBox 10">
            <a:extLst>
              <a:ext uri="{FF2B5EF4-FFF2-40B4-BE49-F238E27FC236}">
                <a16:creationId xmlns:a16="http://schemas.microsoft.com/office/drawing/2014/main" id="{8DCEA9EE-39F2-468D-AD27-E365BEB19613}"/>
              </a:ext>
            </a:extLst>
          </p:cNvPr>
          <p:cNvSpPr txBox="1"/>
          <p:nvPr/>
        </p:nvSpPr>
        <p:spPr>
          <a:xfrm>
            <a:off x="2920580" y="4093773"/>
            <a:ext cx="3692106"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GB" sz="1200" dirty="0">
              <a:ea typeface="+mn-lt"/>
              <a:cs typeface="+mn-lt"/>
            </a:endParaRPr>
          </a:p>
          <a:p>
            <a:pPr algn="ctr"/>
            <a:r>
              <a:rPr lang="en-GB" sz="1200" dirty="0">
                <a:ea typeface="+mn-lt"/>
                <a:cs typeface="+mn-lt"/>
                <a:hlinkClick r:id="rId3"/>
              </a:rPr>
              <a:t>Poo &amp; Wee | Home | ERIC</a:t>
            </a:r>
            <a:endParaRPr lang="en-US">
              <a:cs typeface="Calibri" panose="020F0502020204030204"/>
            </a:endParaRPr>
          </a:p>
          <a:p>
            <a:pPr algn="ctr"/>
            <a:endParaRPr lang="en-GB" sz="1200" dirty="0">
              <a:ea typeface="+mn-lt"/>
              <a:cs typeface="+mn-lt"/>
            </a:endParaRPr>
          </a:p>
          <a:p>
            <a:pPr algn="ctr"/>
            <a:r>
              <a:rPr lang="en-GB" sz="1200" dirty="0">
                <a:ea typeface="+mn-lt"/>
                <a:cs typeface="+mn-lt"/>
                <a:hlinkClick r:id="rId4"/>
              </a:rPr>
              <a:t>Daytime Wetting | KidsHealth NZ</a:t>
            </a:r>
            <a:endParaRPr lang="en-GB">
              <a:cs typeface="Calibri" panose="020F0502020204030204"/>
            </a:endParaRPr>
          </a:p>
          <a:p>
            <a:pPr algn="ctr"/>
            <a:endParaRPr lang="en-GB" sz="1200" dirty="0">
              <a:cs typeface="Calibri" panose="020F0502020204030204"/>
            </a:endParaRPr>
          </a:p>
          <a:p>
            <a:pPr algn="ctr"/>
            <a:r>
              <a:rPr lang="en-GB" sz="1200" dirty="0">
                <a:ea typeface="+mn-lt"/>
                <a:cs typeface="+mn-lt"/>
                <a:hlinkClick r:id="rId5"/>
              </a:rPr>
              <a:t>Toileting - a guide for parents and carers (autism.org.uk)</a:t>
            </a:r>
            <a:endParaRPr lang="en-US">
              <a:ea typeface="+mn-lt"/>
              <a:cs typeface="+mn-lt"/>
              <a:hlinkClick r:id="rId5"/>
            </a:endParaRPr>
          </a:p>
          <a:p>
            <a:pPr algn="ctr"/>
            <a:endParaRPr lang="en-GB" sz="1200" dirty="0">
              <a:ea typeface="+mn-lt"/>
              <a:cs typeface="+mn-lt"/>
            </a:endParaRPr>
          </a:p>
          <a:p>
            <a:pPr algn="ctr"/>
            <a:endParaRPr lang="en-GB" sz="1200" b="1" dirty="0">
              <a:solidFill>
                <a:schemeClr val="accent1"/>
              </a:solidFill>
              <a:cs typeface="Calibri" panose="020F0502020204030204"/>
            </a:endParaRPr>
          </a:p>
          <a:p>
            <a:pPr algn="ctr"/>
            <a:endParaRPr lang="en-GB" sz="1200" dirty="0">
              <a:cs typeface="Calibri" panose="020F0502020204030204"/>
            </a:endParaRPr>
          </a:p>
          <a:p>
            <a:pPr algn="ctr"/>
            <a:endParaRPr lang="en-GB" sz="1200" dirty="0">
              <a:cs typeface="Calibri" panose="020F0502020204030204"/>
            </a:endParaRPr>
          </a:p>
        </p:txBody>
      </p:sp>
      <p:sp>
        <p:nvSpPr>
          <p:cNvPr id="12" name="TextBox 11">
            <a:extLst>
              <a:ext uri="{FF2B5EF4-FFF2-40B4-BE49-F238E27FC236}">
                <a16:creationId xmlns:a16="http://schemas.microsoft.com/office/drawing/2014/main" id="{32D2F7E8-AC84-4667-9C3C-DDDD95EDD3DA}"/>
              </a:ext>
            </a:extLst>
          </p:cNvPr>
          <p:cNvSpPr txBox="1"/>
          <p:nvPr/>
        </p:nvSpPr>
        <p:spPr>
          <a:xfrm>
            <a:off x="121849" y="1562460"/>
            <a:ext cx="1535503" cy="2092881"/>
          </a:xfrm>
          <a:prstGeom prst="rect">
            <a:avLst/>
          </a:prstGeom>
          <a:solidFill>
            <a:schemeClr val="accent4">
              <a:lumMod val="40000"/>
              <a:lumOff val="60000"/>
            </a:schemeClr>
          </a:solidFill>
          <a:ln w="28575">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dirty="0">
                <a:solidFill>
                  <a:schemeClr val="tx1"/>
                </a:solidFill>
              </a:rPr>
              <a:t>Jo's Top tips</a:t>
            </a:r>
            <a:r>
              <a:rPr lang="en-GB" sz="1600" dirty="0">
                <a:solidFill>
                  <a:schemeClr val="tx1"/>
                </a:solidFill>
              </a:rPr>
              <a:t>:</a:t>
            </a:r>
            <a:endParaRPr lang="en-GB" sz="1600" dirty="0">
              <a:solidFill>
                <a:schemeClr val="tx1"/>
              </a:solidFill>
              <a:cs typeface="Calibri"/>
            </a:endParaRPr>
          </a:p>
          <a:p>
            <a:pPr algn="ctr"/>
            <a:endParaRPr lang="en-GB" sz="1600" dirty="0">
              <a:solidFill>
                <a:schemeClr val="tx1"/>
              </a:solidFill>
              <a:cs typeface="Calibri"/>
            </a:endParaRPr>
          </a:p>
          <a:p>
            <a:pPr algn="ctr"/>
            <a:r>
              <a:rPr lang="en-GB" sz="1400" dirty="0">
                <a:solidFill>
                  <a:schemeClr val="tx1"/>
                </a:solidFill>
                <a:cs typeface="Calibri"/>
              </a:rPr>
              <a:t>Jelly Base Glasses</a:t>
            </a:r>
          </a:p>
          <a:p>
            <a:pPr algn="ctr"/>
            <a:endParaRPr lang="en-GB" sz="1400" dirty="0">
              <a:solidFill>
                <a:schemeClr val="tx1"/>
              </a:solidFill>
              <a:cs typeface="Calibri"/>
            </a:endParaRPr>
          </a:p>
          <a:p>
            <a:pPr algn="ctr"/>
            <a:r>
              <a:rPr lang="en-GB" sz="1400" dirty="0">
                <a:solidFill>
                  <a:schemeClr val="tx1"/>
                </a:solidFill>
                <a:cs typeface="Calibri"/>
              </a:rPr>
              <a:t>Stop the Plop</a:t>
            </a:r>
          </a:p>
          <a:p>
            <a:pPr algn="ctr"/>
            <a:endParaRPr lang="en-GB" sz="1400" dirty="0">
              <a:solidFill>
                <a:schemeClr val="tx1"/>
              </a:solidFill>
              <a:cs typeface="Calibri"/>
            </a:endParaRPr>
          </a:p>
          <a:p>
            <a:pPr algn="ctr"/>
            <a:r>
              <a:rPr lang="en-GB" sz="1400" dirty="0">
                <a:solidFill>
                  <a:schemeClr val="tx1"/>
                </a:solidFill>
                <a:cs typeface="Calibri"/>
              </a:rPr>
              <a:t>2 Hour Timers</a:t>
            </a:r>
          </a:p>
          <a:p>
            <a:pPr algn="ctr"/>
            <a:endParaRPr lang="en-GB" sz="1400" dirty="0">
              <a:solidFill>
                <a:schemeClr val="tx1"/>
              </a:solidFill>
              <a:cs typeface="Calibri"/>
            </a:endParaRPr>
          </a:p>
          <a:p>
            <a:pPr algn="ctr"/>
            <a:r>
              <a:rPr lang="en-GB" sz="1400" dirty="0">
                <a:solidFill>
                  <a:schemeClr val="tx1"/>
                </a:solidFill>
                <a:cs typeface="Calibri"/>
              </a:rPr>
              <a:t>Being Honest</a:t>
            </a:r>
          </a:p>
        </p:txBody>
      </p:sp>
      <p:sp>
        <p:nvSpPr>
          <p:cNvPr id="13" name="Heart 12">
            <a:extLst>
              <a:ext uri="{FF2B5EF4-FFF2-40B4-BE49-F238E27FC236}">
                <a16:creationId xmlns:a16="http://schemas.microsoft.com/office/drawing/2014/main" id="{6C1EE6EC-58CC-4E09-BF37-112F6BBB8A59}"/>
              </a:ext>
            </a:extLst>
          </p:cNvPr>
          <p:cNvSpPr/>
          <p:nvPr/>
        </p:nvSpPr>
        <p:spPr>
          <a:xfrm>
            <a:off x="4198369" y="5858953"/>
            <a:ext cx="1130059" cy="914400"/>
          </a:xfrm>
          <a:prstGeom prst="heart">
            <a:avLst/>
          </a:prstGeom>
          <a:solidFill>
            <a:schemeClr val="accent4">
              <a:lumMod val="40000"/>
              <a:lumOff val="60000"/>
            </a:schemeClr>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dirty="0">
                <a:cs typeface="Calibri"/>
              </a:rPr>
              <a:t>kindness</a:t>
            </a:r>
          </a:p>
        </p:txBody>
      </p:sp>
      <p:pic>
        <p:nvPicPr>
          <p:cNvPr id="3" name="Picture 3" descr="Graphical user interface, application, icon&#10;&#10;Description automatically generated">
            <a:extLst>
              <a:ext uri="{FF2B5EF4-FFF2-40B4-BE49-F238E27FC236}">
                <a16:creationId xmlns:a16="http://schemas.microsoft.com/office/drawing/2014/main" id="{EDDF1650-1833-4041-A8E1-8F87544861C6}"/>
              </a:ext>
            </a:extLst>
          </p:cNvPr>
          <p:cNvPicPr>
            <a:picLocks noChangeAspect="1"/>
          </p:cNvPicPr>
          <p:nvPr/>
        </p:nvPicPr>
        <p:blipFill rotWithShape="1">
          <a:blip r:embed="rId6"/>
          <a:srcRect l="5550" t="7822" r="4712" b="4841"/>
          <a:stretch/>
        </p:blipFill>
        <p:spPr>
          <a:xfrm>
            <a:off x="6694098" y="3757853"/>
            <a:ext cx="2392691" cy="3025270"/>
          </a:xfrm>
          <a:prstGeom prst="rect">
            <a:avLst/>
          </a:prstGeom>
        </p:spPr>
      </p:pic>
    </p:spTree>
    <p:extLst>
      <p:ext uri="{BB962C8B-B14F-4D97-AF65-F5344CB8AC3E}">
        <p14:creationId xmlns:p14="http://schemas.microsoft.com/office/powerpoint/2010/main" val="42724974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2BBF1B9CBDE8D43BA288372E74ED444" ma:contentTypeVersion="12" ma:contentTypeDescription="Create a new document." ma:contentTypeScope="" ma:versionID="bb02c4c2a0ddbd33899764cf5d92e799">
  <xsd:schema xmlns:xsd="http://www.w3.org/2001/XMLSchema" xmlns:xs="http://www.w3.org/2001/XMLSchema" xmlns:p="http://schemas.microsoft.com/office/2006/metadata/properties" xmlns:ns2="4aa2f52d-a958-466f-96f4-e7e93f72f59f" xmlns:ns3="7cbbccc0-695d-44f1-825f-cb4c11c8d510" targetNamespace="http://schemas.microsoft.com/office/2006/metadata/properties" ma:root="true" ma:fieldsID="52aefb48d60daa7e75995e11ca202d91" ns2:_="" ns3:_="">
    <xsd:import namespace="4aa2f52d-a958-466f-96f4-e7e93f72f59f"/>
    <xsd:import namespace="7cbbccc0-695d-44f1-825f-cb4c11c8d51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a2f52d-a958-466f-96f4-e7e93f72f5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bbccc0-695d-44f1-825f-cb4c11c8d51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5078F-6840-4882-B3B2-EF3350892EA0}">
  <ds:schemaRefs>
    <ds:schemaRef ds:uri="http://schemas.microsoft.com/sharepoint/v3/contenttype/forms"/>
  </ds:schemaRefs>
</ds:datastoreItem>
</file>

<file path=customXml/itemProps2.xml><?xml version="1.0" encoding="utf-8"?>
<ds:datastoreItem xmlns:ds="http://schemas.openxmlformats.org/officeDocument/2006/customXml" ds:itemID="{8004E876-8F2E-44B9-9AB0-BE4325DF2DE7}">
  <ds:schemaRefs>
    <ds:schemaRef ds:uri="http://www.w3.org/XML/1998/namespace"/>
    <ds:schemaRef ds:uri="http://schemas.openxmlformats.org/package/2006/metadata/core-properties"/>
    <ds:schemaRef ds:uri="7cbbccc0-695d-44f1-825f-cb4c11c8d510"/>
    <ds:schemaRef ds:uri="http://schemas.microsoft.com/office/2006/documentManagement/types"/>
    <ds:schemaRef ds:uri="http://purl.org/dc/terms/"/>
    <ds:schemaRef ds:uri="http://schemas.microsoft.com/office/2006/metadata/properties"/>
    <ds:schemaRef ds:uri="http://purl.org/dc/dcmitype/"/>
    <ds:schemaRef ds:uri="http://schemas.microsoft.com/office/infopath/2007/PartnerControls"/>
    <ds:schemaRef ds:uri="4aa2f52d-a958-466f-96f4-e7e93f72f59f"/>
    <ds:schemaRef ds:uri="http://purl.org/dc/elements/1.1/"/>
  </ds:schemaRefs>
</ds:datastoreItem>
</file>

<file path=customXml/itemProps3.xml><?xml version="1.0" encoding="utf-8"?>
<ds:datastoreItem xmlns:ds="http://schemas.openxmlformats.org/officeDocument/2006/customXml" ds:itemID="{1078B363-C443-41D2-9986-65C8D5CCB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a2f52d-a958-466f-96f4-e7e93f72f59f"/>
    <ds:schemaRef ds:uri="7cbbccc0-695d-44f1-825f-cb4c11c8d5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720</Words>
  <Application>Microsoft Office PowerPoint</Application>
  <PresentationFormat>On-screen Show (4:3)</PresentationFormat>
  <Paragraphs>51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Open Sans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Sheena Cogger</dc:creator>
  <cp:lastModifiedBy>Sheena Cogger</cp:lastModifiedBy>
  <cp:revision>397</cp:revision>
  <dcterms:created xsi:type="dcterms:W3CDTF">2021-11-04T20:46:26Z</dcterms:created>
  <dcterms:modified xsi:type="dcterms:W3CDTF">2021-12-09T10:11:55Z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0x01010032BBF1B9CBDE8D43BA288372E74ED444</vt:lpwstr>
  </property>
  <property fmtid="{D5CDD505-2E9C-101B-9397-08002B2CF9AE}" pid="3" name="_SourceUrl">
    <vt:lpwstr/>
  </property>
  <property fmtid="{D5CDD505-2E9C-101B-9397-08002B2CF9AE}" pid="4" name="_SharedFileIndex">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